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7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7C43E-A7EF-4B47-B23B-6CC37F6B6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5EFA4-8AEA-4259-A1D5-668DDEB86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588DB-BC40-4F75-B662-DD8A8B84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A72059-1186-4160-BD3D-6304C2F7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55C1A-312E-408D-BBEA-82C00FB7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8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1B383-9320-4BE9-A876-0494F371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772CF8-0C69-4F8B-BD5D-A38F75DCB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11A8-EE9F-4839-AC49-919F26CF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93B035-2B8F-49F1-B3EB-E795823C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B8A4C-02FA-45FB-AA8A-C12E8976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9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E4FDA-7037-4EC7-963D-A74D01870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AA7BA1-7020-460C-9753-BE1C491EA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20D44-1FB4-465E-92FE-DCC3B3AE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EB14A-AC7F-4BE2-8BC7-9F3BDA1B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F06F5-1412-4275-A56E-A94D2A3B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7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3822E-75DF-4060-83E0-C54CF03F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31FF9A-C6F3-41F0-A8AB-FBF330DF6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29E610-7D28-4099-9EF9-E8AC01AC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F4D6A-9537-41A8-BEEB-864746B2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109B40-71F5-4CFC-96F6-2BD67E94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0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07CF2-CC8D-4D94-B0D8-962EF64E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B252BA-6ADE-41DE-9EAD-3B5EB95D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88330-A561-420F-B06E-4E376DD9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E1210-E211-424F-85C0-1FE51C99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B6285-32FE-4653-B2C7-45E0557D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6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3AFE4-EF1A-4672-B571-59BE3552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98D8C-2A2C-4000-B747-DE41EB3C0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C239A-E624-4352-BF46-2878F263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C778EB-F945-4D19-8376-DE86D555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4422C-30B0-4637-89F3-26987A16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7E33E-613F-4EC4-B050-7964BABE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0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0CDB7-05B2-4EB2-8C4F-C4572AEB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AA971A-E11E-430F-B305-09C1DA39D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72317-B209-466C-820B-90C8D2AD3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94A938-E2EC-4641-98D7-29E78CBE0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682FB4-8EC6-4543-A445-4B470A487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C8D106-4B68-4DC1-A802-9DEBF2A9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3F98C-A0C0-420B-A17E-AE160ECF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BB5DD6-297B-4F26-8E01-E579A6CB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F1735-F22A-4378-A0D5-148C22B05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A4EB94-6D74-4E38-BBDA-C5F4F9D4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707D54-1890-4703-BCD1-E3115EA2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329EFD-376C-44DE-8D20-1B2ACDB3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8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C197F-173F-4CAC-845C-908F66B5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9E2E28-66EF-42EC-BCA1-69D20A2A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B63201-1CD8-4F56-ABE8-C2A8C48A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1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4A43-A6B2-4193-84E3-DA6A7511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1D7AA-5B26-49D6-937F-A60871BF5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7D77D1-A866-4777-9EBF-93ACC40A3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B3790E-5F38-49F2-99E3-ECF8EF11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2642DE-5278-4FA0-9640-6A33588D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B3C08C-2689-4D78-91D4-4CE8DE3C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C23A2-587A-44BF-8ECB-15484FCD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1C346E-0913-47CD-BE30-8A23BFF4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6A67C-24A7-49BB-8FB8-090F9700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508EAE-4A3F-4729-9D61-C5B017AB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A9EFA-F233-4554-9DDE-89DEA89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F77813-6599-4F26-AAB7-C428ECA7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3FD3B-1315-45E3-BD51-C6BFC74D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312439-7F88-4D1E-B1FF-2D62A359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D4D3D8-77BE-4600-A2F9-28AC9A3F3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0EFCD-51B7-4AAD-806A-F0E972BBB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B9F24-BF39-494F-8DCF-0EFA293D0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1F987-2692-48A6-AD50-EB5E7E728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1705808"/>
            <a:ext cx="10037064" cy="3934270"/>
          </a:xfrm>
        </p:spPr>
        <p:txBody>
          <a:bodyPr/>
          <a:lstStyle/>
          <a:p>
            <a:pPr algn="r"/>
            <a: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ПРОЕКТ</a:t>
            </a:r>
            <a:b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ВЫПУСКНИК МГППУ:</a:t>
            </a:r>
            <a:b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ПРОЕКТНЫЙ СЕМИНАР</a:t>
            </a:r>
            <a:b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</a:br>
            <a:endParaRPr lang="ru-RU" b="0" i="0" dirty="0">
              <a:solidFill>
                <a:schemeClr val="bg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8164FD-73D8-4279-AA53-F65A0A1E1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0" y="1101851"/>
            <a:ext cx="2340920" cy="10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CE0D2E-4F05-495B-9E96-9F3AD84F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68" y="3434890"/>
            <a:ext cx="4730300" cy="234545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2000"/>
              </a:spcBef>
              <a:buNone/>
            </a:pPr>
            <a:r>
              <a:rPr lang="ru-RU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разработать предложения по решению проблемных вопросов, которые были выявлены при проведении предыдущих этапов проекта;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DFD40EA-64D4-4C03-9661-B23282DDB36A}"/>
              </a:ext>
            </a:extLst>
          </p:cNvPr>
          <p:cNvSpPr txBox="1">
            <a:spLocks/>
          </p:cNvSpPr>
          <p:nvPr/>
        </p:nvSpPr>
        <p:spPr>
          <a:xfrm>
            <a:off x="501445" y="432160"/>
            <a:ext cx="10097729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72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ЦЕЛЬ ПРОВЕДЕНИЯ ПРОЕКТНОГО СЕМИНАРА</a:t>
            </a:r>
            <a:endParaRPr lang="ru-RU" sz="2400" dirty="0">
              <a:solidFill>
                <a:srgbClr val="0072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D5A14-26CB-40D5-AB7E-78B1F024E1B7}"/>
              </a:ext>
            </a:extLst>
          </p:cNvPr>
          <p:cNvSpPr txBox="1"/>
          <p:nvPr/>
        </p:nvSpPr>
        <p:spPr>
          <a:xfrm>
            <a:off x="6597447" y="3434890"/>
            <a:ext cx="50296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2000"/>
              </a:spcBef>
            </a:pPr>
            <a:r>
              <a:rPr lang="ru-RU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выработать рекомендации, которые могут быть использованы в информационной, профориентационной деятельности университета, при формировании учебных программ.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A256E47-7C3E-475D-BB74-7E81DA0326DB}"/>
              </a:ext>
            </a:extLst>
          </p:cNvPr>
          <p:cNvSpPr/>
          <p:nvPr/>
        </p:nvSpPr>
        <p:spPr>
          <a:xfrm>
            <a:off x="2706256" y="2408543"/>
            <a:ext cx="862108" cy="862108"/>
          </a:xfrm>
          <a:prstGeom prst="ellipse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127EC5F-2C23-48F2-9591-41B656604203}"/>
              </a:ext>
            </a:extLst>
          </p:cNvPr>
          <p:cNvSpPr/>
          <p:nvPr/>
        </p:nvSpPr>
        <p:spPr>
          <a:xfrm>
            <a:off x="8629020" y="2400219"/>
            <a:ext cx="862108" cy="862108"/>
          </a:xfrm>
          <a:prstGeom prst="ellipse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538E3-147D-46AF-9289-A504EC87390D}"/>
              </a:ext>
            </a:extLst>
          </p:cNvPr>
          <p:cNvSpPr txBox="1"/>
          <p:nvPr/>
        </p:nvSpPr>
        <p:spPr>
          <a:xfrm>
            <a:off x="2498789" y="2575646"/>
            <a:ext cx="1266278" cy="52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1</a:t>
            </a:r>
            <a:endParaRPr lang="ru-RU" sz="2800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E33BF-369E-4FE0-92C0-756DB7C63187}"/>
              </a:ext>
            </a:extLst>
          </p:cNvPr>
          <p:cNvSpPr txBox="1"/>
          <p:nvPr/>
        </p:nvSpPr>
        <p:spPr>
          <a:xfrm>
            <a:off x="8426935" y="2560204"/>
            <a:ext cx="1266278" cy="52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2</a:t>
            </a:r>
            <a:endParaRPr lang="ru-RU" sz="2800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0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>
            <a:extLst>
              <a:ext uri="{FF2B5EF4-FFF2-40B4-BE49-F238E27FC236}">
                <a16:creationId xmlns:a16="http://schemas.microsoft.com/office/drawing/2014/main" id="{F5286C18-C646-465C-B874-89C703E88799}"/>
              </a:ext>
            </a:extLst>
          </p:cNvPr>
          <p:cNvSpPr txBox="1">
            <a:spLocks/>
          </p:cNvSpPr>
          <p:nvPr/>
        </p:nvSpPr>
        <p:spPr>
          <a:xfrm>
            <a:off x="471948" y="432160"/>
            <a:ext cx="8641079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72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ОСНОВНЫЕ ИТОГИ</a:t>
            </a:r>
            <a:endParaRPr lang="ru-RU" sz="2400" dirty="0">
              <a:solidFill>
                <a:srgbClr val="0072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FE27C-930F-46E4-B864-6B861D686429}"/>
              </a:ext>
            </a:extLst>
          </p:cNvPr>
          <p:cNvSpPr txBox="1"/>
          <p:nvPr/>
        </p:nvSpPr>
        <p:spPr>
          <a:xfrm>
            <a:off x="471948" y="1356368"/>
            <a:ext cx="10994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При выстраивании взаимодействия с выпускниками: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BFF1BB8-FEF3-4515-885B-B0112ECDEE0C}"/>
              </a:ext>
            </a:extLst>
          </p:cNvPr>
          <p:cNvGrpSpPr/>
          <p:nvPr/>
        </p:nvGrpSpPr>
        <p:grpSpPr>
          <a:xfrm>
            <a:off x="471947" y="2304288"/>
            <a:ext cx="11296381" cy="3400746"/>
            <a:chOff x="411723" y="3465513"/>
            <a:chExt cx="6763709" cy="1448416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125EBC60-605D-4885-8853-4011D7D7F15F}"/>
                </a:ext>
              </a:extLst>
            </p:cNvPr>
            <p:cNvSpPr/>
            <p:nvPr/>
          </p:nvSpPr>
          <p:spPr>
            <a:xfrm>
              <a:off x="411723" y="3465514"/>
              <a:ext cx="2158866" cy="1448415"/>
            </a:xfrm>
            <a:prstGeom prst="rect">
              <a:avLst/>
            </a:prstGeom>
            <a:solidFill>
              <a:srgbClr val="0072B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E3A0ECA-4325-441F-BCF4-573CCC773BAE}"/>
                </a:ext>
              </a:extLst>
            </p:cNvPr>
            <p:cNvSpPr/>
            <p:nvPr/>
          </p:nvSpPr>
          <p:spPr>
            <a:xfrm>
              <a:off x="2744257" y="3465514"/>
              <a:ext cx="2158866" cy="1448415"/>
            </a:xfrm>
            <a:prstGeom prst="rect">
              <a:avLst/>
            </a:prstGeom>
            <a:solidFill>
              <a:srgbClr val="0072B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C77F9C1-29DF-4428-81C1-17B0013D32CA}"/>
                </a:ext>
              </a:extLst>
            </p:cNvPr>
            <p:cNvSpPr/>
            <p:nvPr/>
          </p:nvSpPr>
          <p:spPr>
            <a:xfrm>
              <a:off x="5016566" y="3465513"/>
              <a:ext cx="2158866" cy="1448415"/>
            </a:xfrm>
            <a:prstGeom prst="rect">
              <a:avLst/>
            </a:prstGeom>
            <a:solidFill>
              <a:srgbClr val="0072B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FCE7D-8207-4BAA-9741-193CD16A9A40}"/>
                </a:ext>
              </a:extLst>
            </p:cNvPr>
            <p:cNvSpPr txBox="1"/>
            <p:nvPr/>
          </p:nvSpPr>
          <p:spPr>
            <a:xfrm>
              <a:off x="716587" y="3803015"/>
              <a:ext cx="1549137" cy="773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</a:rPr>
                <a:t>учитывать возможность встречи всех бывших студентов вуза для укрепления связи с университетом и повышения их лояльности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21D6E1-B17C-4B3D-A932-63ED3BDC2832}"/>
                </a:ext>
              </a:extLst>
            </p:cNvPr>
            <p:cNvSpPr txBox="1"/>
            <p:nvPr/>
          </p:nvSpPr>
          <p:spPr>
            <a:xfrm>
              <a:off x="2926963" y="3750581"/>
              <a:ext cx="1704324" cy="878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</a:rPr>
                <a:t>уделить внимание изменению информационных каналов МГППУ с целью лучшего информирования выпускников, например, создать социальные сети для выпускников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B8DB1B-F60D-46AB-A12A-FE47613CE79E}"/>
                </a:ext>
              </a:extLst>
            </p:cNvPr>
            <p:cNvSpPr txBox="1"/>
            <p:nvPr/>
          </p:nvSpPr>
          <p:spPr>
            <a:xfrm>
              <a:off x="5142689" y="3698147"/>
              <a:ext cx="1943613" cy="9831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</a:rPr>
                <a:t>учитывать пожелания об оказании помощи МГППУ во время организации разного рода практик; решении вопросов волонтерской деятельности; укреплении нематериальной мотивации сотрудничества МГППУ с выпускниками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54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>
            <a:extLst>
              <a:ext uri="{FF2B5EF4-FFF2-40B4-BE49-F238E27FC236}">
                <a16:creationId xmlns:a16="http://schemas.microsoft.com/office/drawing/2014/main" id="{F5286C18-C646-465C-B874-89C703E88799}"/>
              </a:ext>
            </a:extLst>
          </p:cNvPr>
          <p:cNvSpPr txBox="1">
            <a:spLocks/>
          </p:cNvSpPr>
          <p:nvPr/>
        </p:nvSpPr>
        <p:spPr>
          <a:xfrm>
            <a:off x="3519948" y="432160"/>
            <a:ext cx="8266669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72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ОСНОВНЫЕ РЕЗУЛЬТАТЫ</a:t>
            </a:r>
            <a:endParaRPr lang="ru-RU" sz="2400" dirty="0">
              <a:solidFill>
                <a:srgbClr val="0072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FE27C-930F-46E4-B864-6B861D686429}"/>
              </a:ext>
            </a:extLst>
          </p:cNvPr>
          <p:cNvSpPr txBox="1"/>
          <p:nvPr/>
        </p:nvSpPr>
        <p:spPr>
          <a:xfrm>
            <a:off x="3519948" y="1392932"/>
            <a:ext cx="826666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0"/>
              </a:spcBef>
            </a:pPr>
            <a:r>
              <a:rPr lang="ru-RU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Обсудить с представителями министерства возможность введения практики материального стимулирования выпускников, трудоустраивающихся по специальности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</a:rPr>
              <a:t>;</a:t>
            </a:r>
            <a:endParaRPr lang="ru-RU" dirty="0"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just">
              <a:spcBef>
                <a:spcPts val="3000"/>
              </a:spcBef>
            </a:pPr>
            <a:r>
              <a:rPr lang="ru-RU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Организация практики, при которой студенты имели бы возможность донести школьникам реальное представление о деятельности психолога; </a:t>
            </a:r>
          </a:p>
          <a:p>
            <a:pPr algn="just">
              <a:spcBef>
                <a:spcPts val="3000"/>
              </a:spcBef>
            </a:pPr>
            <a:r>
              <a:rPr lang="ru-RU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Активное участие подразделений университета в «Университетских субботах»;</a:t>
            </a:r>
          </a:p>
          <a:p>
            <a:pPr algn="just">
              <a:spcBef>
                <a:spcPts val="3000"/>
              </a:spcBef>
            </a:pPr>
            <a:r>
              <a:rPr lang="ru-RU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Для привлечения абитуриентов была предложена модель «майн-карт» (метод структуризации концепций), где любой школьник может выстроить свою траекторию взаимодействия со специалистами;</a:t>
            </a:r>
          </a:p>
          <a:p>
            <a:pPr algn="just">
              <a:spcBef>
                <a:spcPts val="3000"/>
              </a:spcBef>
            </a:pPr>
            <a:r>
              <a:rPr lang="ru-RU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Возможность проектной деятельности для старшеклассников в рамках программ университета. 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A3BDE9B-16B0-4EAF-83C9-F51C171C281B}"/>
              </a:ext>
            </a:extLst>
          </p:cNvPr>
          <p:cNvSpPr/>
          <p:nvPr/>
        </p:nvSpPr>
        <p:spPr>
          <a:xfrm>
            <a:off x="2851355" y="1649053"/>
            <a:ext cx="393290" cy="393290"/>
          </a:xfrm>
          <a:prstGeom prst="ellipse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8C21567-EA8D-46FE-8266-0CA68AB4731D}"/>
              </a:ext>
            </a:extLst>
          </p:cNvPr>
          <p:cNvSpPr/>
          <p:nvPr/>
        </p:nvSpPr>
        <p:spPr>
          <a:xfrm>
            <a:off x="2851355" y="3673239"/>
            <a:ext cx="393290" cy="393290"/>
          </a:xfrm>
          <a:prstGeom prst="ellipse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2BF78EA-535D-454E-8463-E1B8C510C9E0}"/>
              </a:ext>
            </a:extLst>
          </p:cNvPr>
          <p:cNvSpPr/>
          <p:nvPr/>
        </p:nvSpPr>
        <p:spPr>
          <a:xfrm>
            <a:off x="2851355" y="4734441"/>
            <a:ext cx="393290" cy="393290"/>
          </a:xfrm>
          <a:prstGeom prst="ellipse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99922B1-CF99-4359-B491-FE98AA2E98CB}"/>
              </a:ext>
            </a:extLst>
          </p:cNvPr>
          <p:cNvSpPr/>
          <p:nvPr/>
        </p:nvSpPr>
        <p:spPr>
          <a:xfrm>
            <a:off x="2851355" y="5795643"/>
            <a:ext cx="393290" cy="393290"/>
          </a:xfrm>
          <a:prstGeom prst="ellipse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C6B6646-8827-4E7B-BEE4-F71722D576E1}"/>
              </a:ext>
            </a:extLst>
          </p:cNvPr>
          <p:cNvSpPr/>
          <p:nvPr/>
        </p:nvSpPr>
        <p:spPr>
          <a:xfrm>
            <a:off x="2851355" y="2684206"/>
            <a:ext cx="393290" cy="393290"/>
          </a:xfrm>
          <a:prstGeom prst="ellipse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34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196</Words>
  <Application>Microsoft Office PowerPoint</Application>
  <PresentationFormat>Широкоэкранный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Roboto Black</vt:lpstr>
      <vt:lpstr>Roboto Light</vt:lpstr>
      <vt:lpstr>Тема Office</vt:lpstr>
      <vt:lpstr>ПРОЕКТ ВЫПУСКНИК МГППУ: ПРОЕКТНЫЙ СЕМИНАР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ВЫПУСКНИК МГППУ</dc:title>
  <dc:creator>Светлана Чумакова</dc:creator>
  <cp:lastModifiedBy>Светлана Чумакова</cp:lastModifiedBy>
  <cp:revision>32</cp:revision>
  <dcterms:created xsi:type="dcterms:W3CDTF">2021-06-24T10:45:36Z</dcterms:created>
  <dcterms:modified xsi:type="dcterms:W3CDTF">2021-06-24T21:09:05Z</dcterms:modified>
</cp:coreProperties>
</file>